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20" r:id="rId2"/>
    <p:sldId id="279" r:id="rId3"/>
    <p:sldId id="292" r:id="rId4"/>
    <p:sldId id="313" r:id="rId5"/>
    <p:sldId id="296" r:id="rId6"/>
    <p:sldId id="322" r:id="rId7"/>
    <p:sldId id="323" r:id="rId8"/>
    <p:sldId id="297" r:id="rId9"/>
    <p:sldId id="293" r:id="rId10"/>
    <p:sldId id="260" r:id="rId11"/>
    <p:sldId id="311" r:id="rId12"/>
    <p:sldId id="321" r:id="rId13"/>
    <p:sldId id="257" r:id="rId14"/>
    <p:sldId id="264" r:id="rId15"/>
    <p:sldId id="32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AD0795"/>
    <a:srgbClr val="FF3300"/>
    <a:srgbClr val="990033"/>
    <a:srgbClr val="D109B4"/>
    <a:srgbClr val="FF5050"/>
    <a:srgbClr val="FF99FF"/>
    <a:srgbClr val="F85EE2"/>
    <a:srgbClr val="F00ACF"/>
    <a:srgbClr val="C3177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4" autoAdjust="0"/>
    <p:restoredTop sz="93262" autoAdjust="0"/>
  </p:normalViewPr>
  <p:slideViewPr>
    <p:cSldViewPr>
      <p:cViewPr>
        <p:scale>
          <a:sx n="60" d="100"/>
          <a:sy n="60" d="100"/>
        </p:scale>
        <p:origin x="-1380" y="-9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B0C29-845E-45FA-B81A-97DDEB0DE675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02A84-E736-445D-9D5F-3A342F40B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4D2E-81A6-4475-80FD-B6DBE799CBB2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0DDE-4574-4E4A-98D9-2155E10E39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4D2E-81A6-4475-80FD-B6DBE799CBB2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0DDE-4574-4E4A-98D9-2155E10E3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4D2E-81A6-4475-80FD-B6DBE799CBB2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0DDE-4574-4E4A-98D9-2155E10E3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4D2E-81A6-4475-80FD-B6DBE799CBB2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0DDE-4574-4E4A-98D9-2155E10E3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4D2E-81A6-4475-80FD-B6DBE799CBB2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F3C0DDE-4574-4E4A-98D9-2155E10E3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4D2E-81A6-4475-80FD-B6DBE799CBB2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0DDE-4574-4E4A-98D9-2155E10E3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4D2E-81A6-4475-80FD-B6DBE799CBB2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0DDE-4574-4E4A-98D9-2155E10E3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4D2E-81A6-4475-80FD-B6DBE799CBB2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0DDE-4574-4E4A-98D9-2155E10E3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4D2E-81A6-4475-80FD-B6DBE799CBB2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0DDE-4574-4E4A-98D9-2155E10E3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4D2E-81A6-4475-80FD-B6DBE799CBB2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0DDE-4574-4E4A-98D9-2155E10E3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4D2E-81A6-4475-80FD-B6DBE799CBB2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0DDE-4574-4E4A-98D9-2155E10E3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EBF4D2E-81A6-4475-80FD-B6DBE799CBB2}" type="datetimeFigureOut">
              <a:rPr lang="ru-RU" smtClean="0"/>
              <a:pPr/>
              <a:t>06.12.2009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F3C0DDE-4574-4E4A-98D9-2155E10E39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2;&#1059;&#1047;&#1067;&#1050;&#1040;\&#1084;&#1080;&#1085;&#1091;&#1089;&#1086;&#1074;&#1082;&#1080;\gimn_ychitelyam.mid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59;&#1047;&#1067;&#1050;&#1040;\&#1084;&#1080;&#1085;&#1091;&#1089;&#1086;&#1074;&#1082;&#1080;\nashi_ychitelya.mid" TargetMode="Externa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2708/tatania73.0/0_27dc7_e42a0ca4_M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gif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929618" cy="1357322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effectLst/>
                <a:latin typeface="Bookman Old Style" pitchFamily="18" charset="0"/>
              </a:rPr>
              <a:t>ГОУ СОШ № 134</a:t>
            </a:r>
            <a:br>
              <a:rPr lang="ru-RU" dirty="0" smtClean="0">
                <a:solidFill>
                  <a:srgbClr val="FF0000"/>
                </a:solidFill>
                <a:effectLst/>
                <a:latin typeface="Bookman Old Style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effectLst/>
                <a:latin typeface="Bookman Old Style" pitchFamily="18" charset="0"/>
              </a:rPr>
              <a:t>им.</a:t>
            </a:r>
            <a:r>
              <a:rPr lang="ru-RU" dirty="0" smtClean="0">
                <a:solidFill>
                  <a:srgbClr val="FF0000"/>
                </a:solidFill>
                <a:effectLst/>
                <a:latin typeface="Bookman Old Style" pitchFamily="18" charset="0"/>
              </a:rPr>
              <a:t> С. Д</a:t>
            </a:r>
            <a:r>
              <a:rPr lang="ru-RU" sz="4000" dirty="0" smtClean="0">
                <a:solidFill>
                  <a:srgbClr val="FF0000"/>
                </a:solidFill>
                <a:effectLst/>
                <a:latin typeface="Bookman Old Style" pitchFamily="18" charset="0"/>
              </a:rPr>
              <a:t>удко.</a:t>
            </a:r>
            <a:r>
              <a:rPr lang="ru-RU" dirty="0" smtClean="0">
                <a:solidFill>
                  <a:srgbClr val="FF0000"/>
                </a:solidFill>
                <a:effectLst/>
                <a:latin typeface="Bookman Old Style" pitchFamily="18" charset="0"/>
              </a:rPr>
              <a:t> </a:t>
            </a:r>
            <a:endParaRPr lang="ru-RU" dirty="0">
              <a:effectLst/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9_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42909" y="1881187"/>
            <a:ext cx="7881261" cy="433389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190500" dist="228600" dir="2700000" sy="90000" rotWithShape="0">
              <a:srgbClr val="000000">
                <a:alpha val="255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8" name="gimn_ychitelyam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500034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4426" y="1571612"/>
            <a:ext cx="566118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nashi_ychitelya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428596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411852"/>
            <a:ext cx="4400552" cy="584043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b="1" smtClean="0">
                <a:solidFill>
                  <a:srgbClr val="002060"/>
                </a:solidFill>
              </a:rPr>
              <a:t>Соловьёв Олег </a:t>
            </a:r>
            <a:r>
              <a:rPr lang="ru-RU" sz="2800" b="1" dirty="0" smtClean="0">
                <a:solidFill>
                  <a:srgbClr val="002060"/>
                </a:solidFill>
              </a:rPr>
              <a:t>Николаевич                  </a:t>
            </a:r>
            <a:r>
              <a:rPr lang="ru-RU" b="1" dirty="0" smtClean="0">
                <a:solidFill>
                  <a:srgbClr val="FF0000"/>
                </a:solidFill>
              </a:rPr>
              <a:t>не откладывает на завтра то, что можно сделать послезавтра. </a:t>
            </a:r>
          </a:p>
          <a:p>
            <a:pPr marL="0" indent="0">
              <a:buNone/>
            </a:pPr>
            <a:r>
              <a:rPr lang="ru-RU" dirty="0" smtClean="0"/>
              <a:t>Слушает качественную музыку, строит домик в деревне, мечтая  о даче на </a:t>
            </a:r>
            <a:r>
              <a:rPr lang="ru-RU" dirty="0" err="1" smtClean="0"/>
              <a:t>Канарах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Развлечениям предпочитает выступления политиков . </a:t>
            </a:r>
          </a:p>
          <a:p>
            <a:pPr marL="0" indent="0">
              <a:buNone/>
            </a:pPr>
            <a:r>
              <a:rPr lang="ru-RU" dirty="0" smtClean="0"/>
              <a:t>Строго соблюдает библейскую заповедь: «Не сотвори себе кумира.»</a:t>
            </a:r>
          </a:p>
          <a:p>
            <a:pPr marL="0" indent="0">
              <a:buNone/>
            </a:pPr>
            <a:r>
              <a:rPr lang="ru-RU" dirty="0" smtClean="0"/>
              <a:t>За 5 лет так и не понял, почему стал учителем.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357166"/>
            <a:ext cx="33551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6" name="Picture 6" descr="Картинка 3 из 4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14480" y="3655004"/>
            <a:ext cx="2429614" cy="293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285728"/>
            <a:ext cx="3714776" cy="56658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214289"/>
            <a:ext cx="4038600" cy="364333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 smtClean="0"/>
              <a:t>Спортивная, весёлая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Ольга Юрьевна</a:t>
            </a:r>
          </a:p>
          <a:p>
            <a:pPr marL="0" indent="0">
              <a:buNone/>
            </a:pPr>
            <a:r>
              <a:rPr lang="ru-RU" dirty="0" smtClean="0"/>
              <a:t>захотела и стала учителем.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«Всё, что не делается, к лучшему.»</a:t>
            </a:r>
          </a:p>
          <a:p>
            <a:pPr marL="0" indent="0">
              <a:buNone/>
            </a:pPr>
            <a:r>
              <a:rPr lang="ru-RU" dirty="0" smtClean="0"/>
              <a:t>Отпуск проводит в Абхазии в компании :</a:t>
            </a:r>
          </a:p>
          <a:p>
            <a:endParaRPr lang="ru-RU" dirty="0"/>
          </a:p>
        </p:txBody>
      </p:sp>
      <p:pic>
        <p:nvPicPr>
          <p:cNvPr id="10" name="Содержимое 4" descr="b_4924Morgunov_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4876" y="4214818"/>
            <a:ext cx="1357086" cy="16994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2" name="Рисунок 11" descr="a6c8fcd13e33f0579e3db874bda_prev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429520" y="4143380"/>
            <a:ext cx="1385702" cy="171451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3" name="Рисунок 12" descr="08225888c730c96300a010fa0638a85e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215074" y="4214818"/>
            <a:ext cx="1143008" cy="171451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4" name="Содержимое 4" descr="flover_0011.gif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2428868"/>
            <a:ext cx="4664223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8543956" cy="1285884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FF0000"/>
                </a:solidFill>
                <a:effectLst/>
                <a:latin typeface="Georgia" pitchFamily="18" charset="0"/>
              </a:rPr>
              <a:t>Учитель!!! </a:t>
            </a:r>
            <a:endParaRPr lang="ru-RU" sz="8800" dirty="0">
              <a:effectLst/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2000240"/>
            <a:ext cx="8258204" cy="430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Сколько надо любви и огня?</a:t>
            </a:r>
          </a:p>
          <a:p>
            <a:pPr>
              <a:buNone/>
            </a:pPr>
            <a:r>
              <a:rPr lang="ru-RU" sz="4400" dirty="0" smtClean="0"/>
              <a:t>Чтобы слушали, чтобы верили,</a:t>
            </a:r>
          </a:p>
          <a:p>
            <a:pPr>
              <a:buNone/>
            </a:pPr>
            <a:r>
              <a:rPr lang="ru-RU" sz="4400" dirty="0" smtClean="0"/>
              <a:t>Чтобы  помнили люди тебя…</a:t>
            </a:r>
            <a:endParaRPr lang="ru-RU" sz="4400" dirty="0"/>
          </a:p>
        </p:txBody>
      </p:sp>
      <p:pic>
        <p:nvPicPr>
          <p:cNvPr id="4" name="Рисунок 3" descr="50c732c56cfc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285784" y="4714884"/>
            <a:ext cx="9715568" cy="176646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gimnasium12.ucoz.ru/pozdravlenia/3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769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Содержимое 3" descr="878dee91d3c5.gif"/>
          <p:cNvPicPr>
            <a:picLocks noGrp="1"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1303823"/>
            <a:ext cx="8134707" cy="81618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71604" y="5000636"/>
            <a:ext cx="6000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082660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sy="90000" rotWithShape="0">
              <a:srgbClr val="000000">
                <a:alpha val="255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rgbClr val="FF0000"/>
                </a:solidFill>
                <a:effectLst/>
                <a:latin typeface="Georgia" pitchFamily="18" charset="0"/>
              </a:rPr>
              <a:t>Дорогие учителя!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990033"/>
                </a:solidFill>
                <a:latin typeface="Georgia" pitchFamily="18" charset="0"/>
              </a:rPr>
              <a:t>Нет в  мире должности прекрасней,</a:t>
            </a:r>
          </a:p>
          <a:p>
            <a:pPr>
              <a:buNone/>
            </a:pPr>
            <a:r>
              <a:rPr lang="ru-RU" sz="3200" dirty="0" smtClean="0">
                <a:solidFill>
                  <a:srgbClr val="990033"/>
                </a:solidFill>
                <a:latin typeface="Georgia" pitchFamily="18" charset="0"/>
              </a:rPr>
              <a:t>Труда отважней и милей …</a:t>
            </a:r>
          </a:p>
          <a:p>
            <a:pPr>
              <a:buNone/>
            </a:pPr>
            <a:r>
              <a:rPr lang="ru-RU" sz="3200" dirty="0" smtClean="0">
                <a:solidFill>
                  <a:srgbClr val="990033"/>
                </a:solidFill>
                <a:latin typeface="Georgia" pitchFamily="18" charset="0"/>
              </a:rPr>
              <a:t>Сияет синь. Сегодня праздник </a:t>
            </a:r>
          </a:p>
          <a:p>
            <a:pPr>
              <a:buNone/>
            </a:pPr>
            <a:r>
              <a:rPr lang="ru-RU" sz="3200" dirty="0" smtClean="0">
                <a:solidFill>
                  <a:srgbClr val="990033"/>
                </a:solidFill>
                <a:latin typeface="Georgia" pitchFamily="18" charset="0"/>
              </a:rPr>
              <a:t>Всех наших дорогих, учителей!</a:t>
            </a:r>
            <a:endParaRPr lang="ru-RU" sz="3200" dirty="0">
              <a:solidFill>
                <a:srgbClr val="990033"/>
              </a:solidFill>
              <a:latin typeface="Georgia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4143380"/>
            <a:ext cx="7000924" cy="2482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820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28596" y="285728"/>
            <a:ext cx="3394472" cy="4525963"/>
          </a:xfrm>
        </p:spPr>
      </p:pic>
      <p:pic>
        <p:nvPicPr>
          <p:cNvPr id="18" name="Рисунок 17" descr="0_14f45_c7044fd3_L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337461">
            <a:off x="559111" y="3341495"/>
            <a:ext cx="3391312" cy="3744172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71934" y="285728"/>
            <a:ext cx="4857784" cy="6072230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95250" indent="0" algn="ctr">
              <a:buNone/>
            </a:pPr>
            <a:r>
              <a:rPr lang="ru-RU" sz="2400" dirty="0" smtClean="0"/>
              <a:t> </a:t>
            </a:r>
            <a:r>
              <a:rPr lang="ru-RU" sz="2800" b="1" dirty="0" smtClean="0">
                <a:solidFill>
                  <a:srgbClr val="FF6600"/>
                </a:solidFill>
              </a:rPr>
              <a:t>Парамонова</a:t>
            </a:r>
          </a:p>
          <a:p>
            <a:pPr marL="95250" indent="0" algn="ctr">
              <a:buNone/>
            </a:pPr>
            <a:r>
              <a:rPr lang="ru-RU" sz="2800" b="1" dirty="0" smtClean="0">
                <a:solidFill>
                  <a:srgbClr val="FF6600"/>
                </a:solidFill>
              </a:rPr>
              <a:t> Наталья Олеговна</a:t>
            </a:r>
            <a:endParaRPr lang="en-US" sz="2000" b="1" dirty="0" smtClean="0">
              <a:solidFill>
                <a:srgbClr val="FF6600"/>
              </a:solidFill>
            </a:endParaRPr>
          </a:p>
          <a:p>
            <a:pPr marL="95250" indent="0">
              <a:buNone/>
            </a:pPr>
            <a:r>
              <a:rPr lang="ru-RU" dirty="0" smtClean="0"/>
              <a:t>Свой творческий путь начала 27 лет назад в стенах нашей школы. С 7 лет она мечтала об этой профессии. Счастье, когда мечты сбываются!</a:t>
            </a:r>
          </a:p>
          <a:p>
            <a:pPr marL="95250" indent="0">
              <a:buNone/>
            </a:pPr>
            <a:r>
              <a:rPr lang="ru-RU" dirty="0" smtClean="0"/>
              <a:t>«Школа – это моя жизнь, будущее в ней должно быть лучше настоящего с думающими, весёлыми, любознательными, учениками.»</a:t>
            </a:r>
          </a:p>
          <a:p>
            <a:pPr marL="95250" indent="0">
              <a:buNone/>
            </a:pPr>
            <a:r>
              <a:rPr lang="ru-RU" dirty="0" smtClean="0"/>
              <a:t>Обожает разные круизы по старинным русским городам, поездки за город, шумные праздники, театры, балет, творчество Стаса Михайлова и Елены </a:t>
            </a:r>
            <a:r>
              <a:rPr lang="ru-RU" dirty="0" err="1" smtClean="0"/>
              <a:t>Ваенги</a:t>
            </a:r>
            <a:r>
              <a:rPr lang="ru-RU" dirty="0" smtClean="0"/>
              <a:t>.</a:t>
            </a:r>
          </a:p>
          <a:p>
            <a:pPr marL="95250" indent="0">
              <a:buNone/>
            </a:pPr>
            <a:r>
              <a:rPr lang="ru-RU" b="1" u="sng" dirty="0" smtClean="0">
                <a:solidFill>
                  <a:srgbClr val="FF6600"/>
                </a:solidFill>
              </a:rPr>
              <a:t>     Девиз:</a:t>
            </a:r>
          </a:p>
          <a:p>
            <a:pPr marL="95250" indent="0" algn="ctr">
              <a:buNone/>
            </a:pPr>
            <a:r>
              <a:rPr lang="ru-RU" sz="3500" b="1" dirty="0" smtClean="0">
                <a:solidFill>
                  <a:srgbClr val="FF6600"/>
                </a:solidFill>
              </a:rPr>
              <a:t>Никогда не сдавайся!»</a:t>
            </a:r>
            <a:endParaRPr lang="ru-RU" sz="3500" b="1" dirty="0">
              <a:solidFill>
                <a:srgbClr val="FF6600"/>
              </a:solidFill>
            </a:endParaRPr>
          </a:p>
        </p:txBody>
      </p:sp>
      <p:pic>
        <p:nvPicPr>
          <p:cNvPr id="13" name="Рисунок 12" descr="14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786578" y="4714884"/>
            <a:ext cx="1014507" cy="995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285728"/>
            <a:ext cx="3071834" cy="426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6182" y="285729"/>
            <a:ext cx="5000660" cy="4429155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95250" indent="0" algn="ctr">
              <a:buNone/>
            </a:pPr>
            <a:r>
              <a:rPr lang="ru-RU" sz="3800" b="1" dirty="0" smtClean="0">
                <a:solidFill>
                  <a:srgbClr val="990033"/>
                </a:solidFill>
              </a:rPr>
              <a:t>Ольга Кирилловна </a:t>
            </a:r>
            <a:endParaRPr lang="en-US" sz="3800" dirty="0" smtClean="0">
              <a:solidFill>
                <a:srgbClr val="990033"/>
              </a:solidFill>
            </a:endParaRPr>
          </a:p>
          <a:p>
            <a:pPr marL="95250" indent="0">
              <a:buNone/>
            </a:pPr>
            <a:r>
              <a:rPr lang="ru-RU" sz="3800" dirty="0" smtClean="0"/>
              <a:t>33 года назад  стала учителем, благодаря достойному примеру. </a:t>
            </a:r>
          </a:p>
          <a:p>
            <a:pPr marL="95250" indent="0">
              <a:buNone/>
            </a:pPr>
            <a:r>
              <a:rPr lang="ru-RU" sz="3800" dirty="0" smtClean="0"/>
              <a:t>Считает, что идеальный ученик тот, который хочет и любит учиться.</a:t>
            </a:r>
          </a:p>
          <a:p>
            <a:pPr marL="95250" indent="0">
              <a:buNone/>
            </a:pPr>
            <a:r>
              <a:rPr lang="ru-RU" sz="3800" dirty="0" smtClean="0"/>
              <a:t> Школу будущего видит светлой и уютной.</a:t>
            </a:r>
          </a:p>
          <a:p>
            <a:pPr marL="95250" indent="0">
              <a:buNone/>
            </a:pPr>
            <a:r>
              <a:rPr lang="ru-RU" sz="3800" dirty="0" smtClean="0"/>
              <a:t>Ей нравится посещать театр, концерты, гулять по лесу, слушать авторские песни.</a:t>
            </a:r>
          </a:p>
          <a:p>
            <a:pPr marL="173038" indent="-36513">
              <a:buNone/>
            </a:pPr>
            <a:r>
              <a:rPr lang="ru-RU" sz="3800" dirty="0" smtClean="0"/>
              <a:t>Любимые писатели и актёры:</a:t>
            </a:r>
          </a:p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592933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lvl="0" algn="ctr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2800" b="1" i="1" dirty="0" smtClean="0">
                <a:solidFill>
                  <a:srgbClr val="990033"/>
                </a:solidFill>
              </a:rPr>
              <a:t>«Отношение к людям, к жизни, к себе – главное в человеке»</a:t>
            </a:r>
          </a:p>
        </p:txBody>
      </p:sp>
      <p:pic>
        <p:nvPicPr>
          <p:cNvPr id="11" name="Рисунок 10" descr="0_14f5e_9cf18cb6_L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785850" y="3643314"/>
            <a:ext cx="6099017" cy="1932362"/>
          </a:xfrm>
          <a:prstGeom prst="rect">
            <a:avLst/>
          </a:prstGeom>
        </p:spPr>
      </p:pic>
      <p:pic>
        <p:nvPicPr>
          <p:cNvPr id="7" name="Рисунок 6" descr="541b50ae0c5b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00628" y="4357694"/>
            <a:ext cx="1143008" cy="1581206"/>
          </a:xfrm>
          <a:prstGeom prst="rect">
            <a:avLst/>
          </a:prstGeom>
        </p:spPr>
      </p:pic>
      <p:pic>
        <p:nvPicPr>
          <p:cNvPr id="6" name="Рисунок 5" descr="img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143636" y="4357694"/>
            <a:ext cx="1372264" cy="1596402"/>
          </a:xfrm>
          <a:prstGeom prst="rect">
            <a:avLst/>
          </a:prstGeom>
        </p:spPr>
      </p:pic>
      <p:pic>
        <p:nvPicPr>
          <p:cNvPr id="5" name="Рисунок 4" descr="bulgakov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72396" y="4357694"/>
            <a:ext cx="1143008" cy="1627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285728"/>
            <a:ext cx="4167138" cy="47402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285728"/>
            <a:ext cx="4357718" cy="4714908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95250" indent="0">
              <a:buNone/>
            </a:pPr>
            <a:r>
              <a:rPr lang="ru-RU" sz="3000" b="1" dirty="0" smtClean="0">
                <a:solidFill>
                  <a:srgbClr val="990033"/>
                </a:solidFill>
              </a:rPr>
              <a:t>Марина Владимировна </a:t>
            </a:r>
            <a:r>
              <a:rPr lang="ru-RU" dirty="0" smtClean="0"/>
              <a:t>продолжает семейную традицию 28-ой год.</a:t>
            </a:r>
          </a:p>
          <a:p>
            <a:pPr marL="95250" indent="0" algn="ctr">
              <a:buNone/>
            </a:pP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Её жизненный девиз:</a:t>
            </a:r>
          </a:p>
          <a:p>
            <a:pPr marL="95250" indent="0" algn="ctr">
              <a:buNone/>
            </a:pPr>
            <a:r>
              <a:rPr lang="ru-RU" sz="3000" b="1" dirty="0" smtClean="0">
                <a:solidFill>
                  <a:srgbClr val="990033"/>
                </a:solidFill>
              </a:rPr>
              <a:t>Что не делается - всё к лучшему!</a:t>
            </a:r>
          </a:p>
          <a:p>
            <a:pPr marL="95250" indent="0">
              <a:buNone/>
            </a:pPr>
            <a:r>
              <a:rPr lang="ru-RU" dirty="0" smtClean="0"/>
              <a:t>«Самое главное – быть человеком,» - говорит об идеальном ученике.</a:t>
            </a:r>
          </a:p>
          <a:p>
            <a:pPr marL="95250" indent="0">
              <a:buNone/>
            </a:pPr>
            <a:r>
              <a:rPr lang="ru-RU" dirty="0" smtClean="0"/>
              <a:t>Во время отпуска отдыхает на даче, любит вышивать, слушать диско – 80-х .</a:t>
            </a:r>
          </a:p>
        </p:txBody>
      </p:sp>
      <p:pic>
        <p:nvPicPr>
          <p:cNvPr id="8" name="Рисунок 7" descr="flover_0028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4714884"/>
            <a:ext cx="8143932" cy="2486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285728"/>
            <a:ext cx="368932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285728"/>
            <a:ext cx="4643470" cy="5840435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000" b="1" dirty="0" smtClean="0">
                <a:solidFill>
                  <a:srgbClr val="0070C0"/>
                </a:solidFill>
              </a:rPr>
              <a:t>Нина Фёдоровна </a:t>
            </a:r>
          </a:p>
          <a:p>
            <a:pPr algn="ctr">
              <a:buNone/>
            </a:pPr>
            <a:r>
              <a:rPr lang="ru-RU" sz="2800" u="sng" dirty="0" smtClean="0">
                <a:solidFill>
                  <a:srgbClr val="0070C0"/>
                </a:solidFill>
              </a:rPr>
              <a:t>посвятила школе 50 лет.</a:t>
            </a:r>
          </a:p>
          <a:p>
            <a:pPr marL="95250" indent="0">
              <a:buNone/>
              <a:tabLst>
                <a:tab pos="95250" algn="l"/>
              </a:tabLst>
            </a:pPr>
            <a:r>
              <a:rPr lang="ru-RU" sz="2800" dirty="0" smtClean="0"/>
              <a:t>Уверена в том, что идеальных учеников не может быть.</a:t>
            </a:r>
          </a:p>
          <a:p>
            <a:pPr marL="95250" indent="0" algn="r">
              <a:buNone/>
              <a:tabLst>
                <a:tab pos="95250" algn="l"/>
              </a:tabLst>
            </a:pPr>
            <a:r>
              <a:rPr lang="ru-RU" sz="2800" dirty="0" smtClean="0">
                <a:solidFill>
                  <a:srgbClr val="FF0000"/>
                </a:solidFill>
              </a:rPr>
              <a:t>              </a:t>
            </a:r>
            <a:r>
              <a:rPr lang="ru-RU" sz="28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Её  жизненный девиз: </a:t>
            </a:r>
          </a:p>
          <a:p>
            <a:pPr marL="95250" indent="0" algn="r">
              <a:buNone/>
              <a:tabLst>
                <a:tab pos="95250" algn="l"/>
              </a:tabLst>
            </a:pPr>
            <a:r>
              <a:rPr lang="ru-RU" sz="3000" b="1" dirty="0" smtClean="0">
                <a:solidFill>
                  <a:srgbClr val="0070C0"/>
                </a:solidFill>
              </a:rPr>
              <a:t>« Не «пищать!»</a:t>
            </a:r>
          </a:p>
          <a:p>
            <a:pPr marL="95250" indent="0">
              <a:buNone/>
              <a:tabLst>
                <a:tab pos="95250" algn="l"/>
              </a:tabLst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Отпуск проводит с семьёй на даче. </a:t>
            </a:r>
          </a:p>
          <a:p>
            <a:pPr marL="95250" indent="0">
              <a:buNone/>
              <a:tabLst>
                <a:tab pos="95250" algn="l"/>
              </a:tabLst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Любит бывать в ресторане, шумное общество, оперу и цирк. Слушает классическую музыку.</a:t>
            </a:r>
          </a:p>
          <a:p>
            <a:pPr marL="95250" indent="0">
              <a:buNone/>
              <a:tabLst>
                <a:tab pos="95250" algn="l"/>
              </a:tabLst>
            </a:pP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6" name="Рисунок 25" descr="flover_0063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" y="5143512"/>
            <a:ext cx="4470635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9058" y="214290"/>
            <a:ext cx="5000660" cy="6429420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95250" indent="0">
              <a:buNone/>
            </a:pPr>
            <a:r>
              <a:rPr lang="ru-RU" sz="2800" b="1" dirty="0" smtClean="0">
                <a:solidFill>
                  <a:srgbClr val="FFC000"/>
                </a:solidFill>
              </a:rPr>
              <a:t>Ренина Анатольевна       </a:t>
            </a:r>
            <a:r>
              <a:rPr lang="ru-RU" sz="2400" dirty="0" smtClean="0"/>
              <a:t>любит детей. Именно поэтому работает в школе 15 лет.</a:t>
            </a:r>
          </a:p>
          <a:p>
            <a:pPr marL="95250" indent="0">
              <a:buNone/>
            </a:pPr>
            <a:r>
              <a:rPr lang="ru-RU" sz="2400" dirty="0" smtClean="0"/>
              <a:t>Говоря о будущем, видит школу технически оснащённой, без идеальных учеников. </a:t>
            </a:r>
          </a:p>
          <a:p>
            <a:pPr algn="ctr">
              <a:buNone/>
            </a:pPr>
            <a:r>
              <a:rPr lang="ru-RU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Главное </a:t>
            </a:r>
            <a:r>
              <a:rPr lang="ru-RU" sz="2400" dirty="0" smtClean="0">
                <a:solidFill>
                  <a:srgbClr val="FFC000"/>
                </a:solidFill>
              </a:rPr>
              <a:t>: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  <a:r>
              <a:rPr lang="ru-RU" sz="2800" b="1" dirty="0" smtClean="0">
                <a:solidFill>
                  <a:srgbClr val="FFC000"/>
                </a:solidFill>
              </a:rPr>
              <a:t>«Не унывать!»</a:t>
            </a:r>
          </a:p>
          <a:p>
            <a:pPr marL="173038" indent="-36513">
              <a:buNone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этом ей помогает русская народная музыка и </a:t>
            </a:r>
            <a:r>
              <a:rPr lang="ru-RU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любимые актёры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>
              <a:buNone/>
            </a:pP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214290"/>
            <a:ext cx="3429024" cy="4372843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6" name="Содержимое 10" descr="bloem57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372057">
            <a:off x="148686" y="3619753"/>
            <a:ext cx="4566536" cy="3000396"/>
          </a:xfrm>
          <a:prstGeom prst="rect">
            <a:avLst/>
          </a:prstGeom>
        </p:spPr>
      </p:pic>
      <p:pic>
        <p:nvPicPr>
          <p:cNvPr id="7" name="Рисунок 6" descr="1463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143768" y="4214818"/>
            <a:ext cx="1500199" cy="2143140"/>
          </a:xfrm>
          <a:prstGeom prst="rect">
            <a:avLst/>
          </a:prstGeom>
        </p:spPr>
      </p:pic>
      <p:pic>
        <p:nvPicPr>
          <p:cNvPr id="8" name="Рисунок 7" descr="show_thumbinail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500694" y="4214818"/>
            <a:ext cx="1428760" cy="2153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357167"/>
            <a:ext cx="4257676" cy="485778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95250" indent="0">
              <a:buNone/>
            </a:pPr>
            <a:r>
              <a:rPr lang="ru-RU" sz="3000" b="1" dirty="0" smtClean="0">
                <a:solidFill>
                  <a:srgbClr val="990033"/>
                </a:solidFill>
              </a:rPr>
              <a:t>Елена Николаевна       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делает первые шаги в профессии, о которой мечтала с детства.</a:t>
            </a:r>
          </a:p>
          <a:p>
            <a:pPr marL="95250" indent="0"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 школе будущего пока не задумывалась, идеального ученика представляет трудолюбивым, с хорошими манерами.</a:t>
            </a:r>
          </a:p>
          <a:p>
            <a:pPr marL="95250" indent="0"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Отпуск проводит с семьёй за городом.  Встречается с друзьями, играет в бильярд, боулинг. С детства любит читать А.С. Пушкина.</a:t>
            </a:r>
          </a:p>
          <a:p>
            <a:pPr marL="95250" indent="0">
              <a:buNone/>
            </a:pPr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</a:t>
            </a:r>
            <a:endParaRPr lang="ru-RU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7" y="285728"/>
            <a:ext cx="3631943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0" y="4429132"/>
            <a:ext cx="411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  </a:t>
            </a:r>
            <a:r>
              <a:rPr lang="ru-RU" sz="4000" b="1" dirty="0" smtClean="0">
                <a:solidFill>
                  <a:srgbClr val="990033"/>
                </a:solidFill>
              </a:rPr>
              <a:t>Всегда вперёд!</a:t>
            </a:r>
            <a:endParaRPr lang="ru-RU" dirty="0">
              <a:solidFill>
                <a:srgbClr val="990033"/>
              </a:solidFill>
            </a:endParaRPr>
          </a:p>
        </p:txBody>
      </p:sp>
      <p:pic>
        <p:nvPicPr>
          <p:cNvPr id="11" name="Рисунок 10" descr="c73c3bf6f812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282" y="4984188"/>
            <a:ext cx="8715404" cy="1873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2066" y="214290"/>
            <a:ext cx="3862955" cy="498317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 descr="Photo%20269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484555">
            <a:off x="6326253" y="3580678"/>
            <a:ext cx="1687723" cy="4500594"/>
          </a:xfrm>
          <a:prstGeom prst="rect">
            <a:avLst/>
          </a:prstGeom>
        </p:spPr>
      </p:pic>
      <p:pic>
        <p:nvPicPr>
          <p:cNvPr id="10" name="Рисунок 9" descr="Photo%20269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0431951">
            <a:off x="4093248" y="1148835"/>
            <a:ext cx="1687723" cy="4500594"/>
          </a:xfrm>
          <a:prstGeom prst="rect">
            <a:avLst/>
          </a:prstGeom>
        </p:spPr>
      </p:pic>
      <p:pic>
        <p:nvPicPr>
          <p:cNvPr id="12" name="Рисунок 11" descr="Photo%20269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723729">
            <a:off x="6790323" y="5050684"/>
            <a:ext cx="1043266" cy="2782043"/>
          </a:xfrm>
          <a:prstGeom prst="rect">
            <a:avLst/>
          </a:prstGeom>
        </p:spPr>
      </p:pic>
      <p:pic>
        <p:nvPicPr>
          <p:cNvPr id="13" name="Содержимое 12" descr="Photo%20269.gif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4857752" y="0"/>
            <a:ext cx="937615" cy="2500306"/>
          </a:xfrm>
          <a:prstGeom prst="rect">
            <a:avLst/>
          </a:prstGeom>
        </p:spPr>
      </p:pic>
      <p:pic>
        <p:nvPicPr>
          <p:cNvPr id="7" name="Рисунок 6" descr="Photo%20269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723729">
            <a:off x="6790324" y="5050684"/>
            <a:ext cx="1043266" cy="278204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85720" y="214290"/>
            <a:ext cx="4471177" cy="1077218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err="1" smtClean="0">
                <a:ln/>
                <a:solidFill>
                  <a:srgbClr val="FF5050"/>
                </a:solidFill>
                <a:effectLst/>
              </a:rPr>
              <a:t>Куцева</a:t>
            </a:r>
            <a:endParaRPr lang="ru-RU" sz="3200" b="1" cap="none" spc="0" dirty="0" smtClean="0">
              <a:ln/>
              <a:solidFill>
                <a:srgbClr val="FF5050"/>
              </a:solidFill>
              <a:effectLst/>
            </a:endParaRPr>
          </a:p>
          <a:p>
            <a:pPr algn="ctr"/>
            <a:r>
              <a:rPr lang="ru-RU" sz="3200" b="1" cap="none" spc="0" dirty="0" smtClean="0">
                <a:ln/>
                <a:solidFill>
                  <a:srgbClr val="FF5050"/>
                </a:solidFill>
                <a:effectLst/>
              </a:rPr>
              <a:t>Светлана Николаевна</a:t>
            </a:r>
            <a:endParaRPr lang="ru-RU" sz="3200" b="1" cap="none" spc="0" dirty="0">
              <a:ln/>
              <a:solidFill>
                <a:srgbClr val="FF5050"/>
              </a:soli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1000109"/>
            <a:ext cx="442915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36513">
              <a:buNone/>
              <a:tabLst>
                <a:tab pos="173038" algn="l"/>
              </a:tabLst>
            </a:pPr>
            <a:endParaRPr lang="ru-RU" sz="2200" dirty="0" smtClean="0"/>
          </a:p>
          <a:p>
            <a:pPr marL="173038" indent="-36513">
              <a:buNone/>
              <a:tabLst>
                <a:tab pos="173038" algn="l"/>
              </a:tabLst>
            </a:pPr>
            <a:r>
              <a:rPr lang="ru-RU" sz="2200" dirty="0" smtClean="0"/>
              <a:t>Благодаря хорошим наставникам определилась в профессии. </a:t>
            </a:r>
          </a:p>
          <a:p>
            <a:pPr marL="173038" indent="-36513">
              <a:buNone/>
              <a:tabLst>
                <a:tab pos="173038" algn="l"/>
              </a:tabLst>
            </a:pPr>
            <a:r>
              <a:rPr lang="ru-RU" sz="2200" dirty="0" smtClean="0"/>
              <a:t>Мечтает о «продвинутой» школе будущего , соответствующей современным технологиям и устремлённом  к получению знаний ученике.   </a:t>
            </a:r>
          </a:p>
          <a:p>
            <a:pPr marL="173038" indent="-36513">
              <a:buNone/>
              <a:tabLst>
                <a:tab pos="173038" algn="l"/>
              </a:tabLst>
            </a:pPr>
            <a:r>
              <a:rPr lang="ru-RU" sz="2200" dirty="0" smtClean="0"/>
              <a:t>Предпочитает активный отдых, прогулки по ночному городу, театр, кино. Слушает зарубежную музыку. </a:t>
            </a:r>
          </a:p>
          <a:p>
            <a:pPr marL="173038" indent="-36513">
              <a:buNone/>
              <a:tabLst>
                <a:tab pos="173038" algn="l"/>
              </a:tabLst>
            </a:pPr>
            <a:r>
              <a:rPr lang="ru-RU" sz="2200" dirty="0" smtClean="0"/>
              <a:t>	</a:t>
            </a:r>
          </a:p>
          <a:p>
            <a:pPr marL="173038" indent="-36513">
              <a:buNone/>
              <a:tabLst>
                <a:tab pos="173038" algn="l"/>
              </a:tabLst>
            </a:pPr>
            <a:r>
              <a:rPr lang="ru-RU" sz="2200" b="1" u="sng" dirty="0" smtClean="0">
                <a:solidFill>
                  <a:srgbClr val="FF0000"/>
                </a:solidFill>
              </a:rPr>
              <a:t>Девиз:</a:t>
            </a:r>
          </a:p>
          <a:p>
            <a:pPr>
              <a:buNone/>
              <a:tabLst>
                <a:tab pos="173038" algn="l"/>
              </a:tabLst>
            </a:pPr>
            <a:r>
              <a:rPr lang="ru-RU" sz="2400" b="1" dirty="0" smtClean="0">
                <a:solidFill>
                  <a:srgbClr val="FF0000"/>
                </a:solidFill>
              </a:rPr>
              <a:t>Нет трудности такой, чтоб с ней не справиться!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4076</TotalTime>
  <Words>541</Words>
  <Application>Microsoft Office PowerPoint</Application>
  <PresentationFormat>Экран (4:3)</PresentationFormat>
  <Paragraphs>66</Paragraphs>
  <Slides>15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ГОУ СОШ № 134 им. С. Дудко. </vt:lpstr>
      <vt:lpstr>Дорогие учителя!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Учитель!!! </vt:lpstr>
      <vt:lpstr>Слайд 14</vt:lpstr>
      <vt:lpstr>Слайд 15</vt:lpstr>
    </vt:vector>
  </TitlesOfParts>
  <Company>RUSSIA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XP GAME 2007</dc:creator>
  <cp:lastModifiedBy>Марина</cp:lastModifiedBy>
  <cp:revision>144</cp:revision>
  <dcterms:created xsi:type="dcterms:W3CDTF">2009-09-25T05:07:06Z</dcterms:created>
  <dcterms:modified xsi:type="dcterms:W3CDTF">2009-12-06T14:44:39Z</dcterms:modified>
</cp:coreProperties>
</file>