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20" r:id="rId2"/>
    <p:sldId id="258" r:id="rId3"/>
    <p:sldId id="279" r:id="rId4"/>
    <p:sldId id="302" r:id="rId5"/>
    <p:sldId id="309" r:id="rId6"/>
    <p:sldId id="300" r:id="rId7"/>
    <p:sldId id="316" r:id="rId8"/>
    <p:sldId id="298" r:id="rId9"/>
    <p:sldId id="305" r:id="rId10"/>
    <p:sldId id="265" r:id="rId11"/>
    <p:sldId id="259" r:id="rId12"/>
    <p:sldId id="299" r:id="rId13"/>
    <p:sldId id="304" r:id="rId14"/>
    <p:sldId id="308" r:id="rId15"/>
    <p:sldId id="312" r:id="rId16"/>
    <p:sldId id="325" r:id="rId17"/>
    <p:sldId id="261" r:id="rId18"/>
    <p:sldId id="310" r:id="rId19"/>
    <p:sldId id="303" r:id="rId20"/>
    <p:sldId id="307" r:id="rId21"/>
    <p:sldId id="311" r:id="rId22"/>
    <p:sldId id="321" r:id="rId23"/>
    <p:sldId id="329" r:id="rId24"/>
    <p:sldId id="262" r:id="rId25"/>
    <p:sldId id="324" r:id="rId26"/>
    <p:sldId id="314" r:id="rId27"/>
    <p:sldId id="257" r:id="rId28"/>
    <p:sldId id="264" r:id="rId29"/>
    <p:sldId id="270" r:id="rId30"/>
    <p:sldId id="32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D0795"/>
    <a:srgbClr val="FF3300"/>
    <a:srgbClr val="990033"/>
    <a:srgbClr val="D109B4"/>
    <a:srgbClr val="FF5050"/>
    <a:srgbClr val="FF99FF"/>
    <a:srgbClr val="F85EE2"/>
    <a:srgbClr val="F00ACF"/>
    <a:srgbClr val="C317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3262" autoAdjust="0"/>
  </p:normalViewPr>
  <p:slideViewPr>
    <p:cSldViewPr>
      <p:cViewPr>
        <p:scale>
          <a:sx n="60" d="100"/>
          <a:sy n="60" d="100"/>
        </p:scale>
        <p:origin x="-138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0C29-845E-45FA-B81A-97DDEB0DE675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02A84-E736-445D-9D5F-3A342F40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9;&#1047;&#1067;&#1050;&#1040;\&#1084;&#1080;&#1085;&#1091;&#1089;&#1086;&#1074;&#1082;&#1080;\gimn_ychitelyam.mid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708/tatania73.0/0_27dc7_e42a0ca4_M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929618" cy="135732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ГОУ СОШ № 134</a:t>
            </a:r>
            <a:br>
              <a:rPr lang="ru-RU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им.</a:t>
            </a:r>
            <a:r>
              <a:rPr lang="ru-RU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С. Д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удко.</a:t>
            </a:r>
            <a:r>
              <a:rPr lang="ru-RU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endParaRPr lang="ru-RU" dirty="0">
              <a:effectLst/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09" y="1881187"/>
            <a:ext cx="7881261" cy="43338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gimn_ychitelyam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uborodino3.narod.ru/image/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18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329642" cy="6095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это тонкая работа.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– скульптор, он – художник, 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– творец.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должен ошибиться ни на йоту,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человек – труда его венец.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07cebbb9653074505317e6266c8871d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361463"/>
            <a:ext cx="4857784" cy="349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14290"/>
            <a:ext cx="4572032" cy="6357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268288">
              <a:buNone/>
            </a:pPr>
            <a:r>
              <a:rPr lang="ru-RU" dirty="0" smtClean="0"/>
              <a:t>Так распорядилась судьба, что </a:t>
            </a:r>
            <a:r>
              <a:rPr lang="ru-RU" sz="3000" b="1" dirty="0" smtClean="0">
                <a:solidFill>
                  <a:srgbClr val="FF0000"/>
                </a:solidFill>
              </a:rPr>
              <a:t>Екатерина Васильевна </a:t>
            </a:r>
            <a:r>
              <a:rPr lang="ru-RU" dirty="0" smtClean="0"/>
              <a:t>стала  учителем 7 лет назад. Она надеется, что школа будущего будет осуществлять индивидуальный подход к ученику. По её мнению идеальный ученик должен быть интересным. </a:t>
            </a:r>
          </a:p>
          <a:p>
            <a:pPr marL="0" indent="441325">
              <a:buNone/>
            </a:pPr>
            <a:r>
              <a:rPr lang="ru-RU" dirty="0" smtClean="0"/>
              <a:t>Она предпочитает активные развлечения на улице  (ночное ориентирование), слушает «Авто-радио», отпуск проводит с семьёй на юге.</a:t>
            </a:r>
          </a:p>
          <a:p>
            <a:pPr marL="0" indent="441325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Трудности, которые нас не сломали, сделали нас крепче!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38600" cy="436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buket19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465993">
            <a:off x="699176" y="3496211"/>
            <a:ext cx="35814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304595" cy="472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5857892"/>
            <a:ext cx="8572560" cy="10001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Оттолкнуться и попытаться взлететь.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14290"/>
            <a:ext cx="4043362" cy="592935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Лилия Витальевна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9 лет мечтает делиться знаниями с совестливыми учениками в созидательной школе будущего.                                                                                      </a:t>
            </a:r>
            <a:r>
              <a:rPr lang="en-US" sz="2800" dirty="0" smtClean="0"/>
              <a:t>     </a:t>
            </a:r>
            <a:r>
              <a:rPr lang="ru-RU" sz="2800" dirty="0" smtClean="0"/>
              <a:t>	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«Забавная»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На даче в</a:t>
            </a:r>
            <a:r>
              <a:rPr lang="en-US" sz="2800" dirty="0" smtClean="0"/>
              <a:t> </a:t>
            </a:r>
            <a:r>
              <a:rPr lang="ru-RU" sz="2800" dirty="0" smtClean="0"/>
              <a:t>их  компании                                                    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r">
              <a:buNone/>
            </a:pPr>
            <a:r>
              <a:rPr lang="ru-RU" sz="2800" dirty="0" smtClean="0"/>
              <a:t>слушает джаз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12" name="Рисунок 11" descr="1235721951b48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43702" y="2928934"/>
            <a:ext cx="1550135" cy="2019720"/>
          </a:xfrm>
          <a:prstGeom prst="rect">
            <a:avLst/>
          </a:prstGeom>
        </p:spPr>
      </p:pic>
      <p:pic>
        <p:nvPicPr>
          <p:cNvPr id="13" name="Рисунок 12" descr="pictur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2928934"/>
            <a:ext cx="1517965" cy="2020464"/>
          </a:xfrm>
          <a:prstGeom prst="rect">
            <a:avLst/>
          </a:prstGeom>
        </p:spPr>
      </p:pic>
      <p:pic>
        <p:nvPicPr>
          <p:cNvPr id="10" name="Рисунок 9" descr="690739pesbqr6dqw-web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071602" y="2143116"/>
            <a:ext cx="5349388" cy="2273490"/>
          </a:xfrm>
          <a:prstGeom prst="rect">
            <a:avLst/>
          </a:prstGeom>
        </p:spPr>
      </p:pic>
      <p:pic>
        <p:nvPicPr>
          <p:cNvPr id="8" name="Рисунок 7" descr="flover_0057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000504"/>
            <a:ext cx="5260317" cy="189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038600" cy="44377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0"/>
            <a:ext cx="4186238" cy="621510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Добрая, справедливая – </a:t>
            </a:r>
            <a:r>
              <a:rPr lang="ru-RU" sz="2800" b="1" dirty="0" smtClean="0">
                <a:solidFill>
                  <a:srgbClr val="FF0000"/>
                </a:solidFill>
              </a:rPr>
              <a:t>Любовь Ивановна.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Ее мечта стала про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ессией. С тех пор прошло 39 лет. Считает, что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мы в ответе за тех кого приручили.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Надеется  на то, что ответственным должен быть и идеальный ученик.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Круг интересов - классическая музыка, чтение  </a:t>
            </a:r>
            <a:r>
              <a:rPr lang="ru-RU" dirty="0" smtClean="0"/>
              <a:t>…</a:t>
            </a:r>
          </a:p>
          <a:p>
            <a:endParaRPr lang="ru-RU" dirty="0"/>
          </a:p>
        </p:txBody>
      </p:sp>
      <p:pic>
        <p:nvPicPr>
          <p:cNvPr id="7" name="Содержимое 4" descr="47751701_358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0694" y="4929174"/>
            <a:ext cx="1535689" cy="19288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Рисунок 7" descr="1227781313_dostoevski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768" y="4912555"/>
            <a:ext cx="1643074" cy="1945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5" name="Рисунок 14" descr="307cebbb9653074505317e6266c8871d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132758"/>
            <a:ext cx="4572032" cy="272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4038600" cy="41300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286280" cy="635798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95250" indent="0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Ольга Владимировна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прислушалась к словам мамы и стала учителем 28 лет назад.</a:t>
            </a: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Думает, что заинтересованный ученик -  идеальный, а школа будущего – это партнёрские отношения, свобода выбора.</a:t>
            </a: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Слушает «хорошую» музыку, в том числе классическую, кантри,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бардовскую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песню, джаз, духовой оркестр. Посещает оперный театр, филармонию.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Её девиз: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«Жить и радоваться жизни!»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090c99cd69a44268d2a12812a3b32eb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646201">
            <a:off x="384522" y="3034233"/>
            <a:ext cx="4200794" cy="405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43372" y="357166"/>
            <a:ext cx="4710146" cy="591187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95250" indent="0">
              <a:buNone/>
            </a:pPr>
            <a:r>
              <a:rPr lang="ru-RU" sz="2800" b="1" dirty="0" smtClean="0">
                <a:solidFill>
                  <a:srgbClr val="AD0795"/>
                </a:solidFill>
              </a:rPr>
              <a:t>Наталья Анатольевна </a:t>
            </a: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стала учителем потому, что любит детей.</a:t>
            </a: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школе будущего говорит: «Новое – это хорошо забытое старое». </a:t>
            </a:r>
          </a:p>
          <a:p>
            <a:pPr marL="9525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Идеальным считает ученика тихого, спокойного, прилежного.</a:t>
            </a:r>
          </a:p>
          <a:p>
            <a:pPr marL="9525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Отпуск проводит в Крыму.</a:t>
            </a: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Занимается спортом, слушает музыку.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IMG_31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-273877" y="988201"/>
            <a:ext cx="4476783" cy="3357587"/>
          </a:xfrm>
          <a:prstGeom prst="rect">
            <a:avLst/>
          </a:prstGeom>
        </p:spPr>
      </p:pic>
      <p:pic>
        <p:nvPicPr>
          <p:cNvPr id="6" name="Рисунок 5" descr="0971cbf7960e9cdce9d2b16b4ad9266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6626" y="4214818"/>
            <a:ext cx="445327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0"/>
            <a:ext cx="10215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4038600" cy="44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bloem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428660" y="4000504"/>
            <a:ext cx="5440279" cy="1928826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85728"/>
            <a:ext cx="4257676" cy="635798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8890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Нина Ивановна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8890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 лет назад исполнила свою мечту.</a:t>
            </a:r>
          </a:p>
          <a:p>
            <a:pPr marL="8890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Активный , а главное воспитанный ученик, получит образование в технически оснащённой школе с интеллигентным  учителем.</a:t>
            </a:r>
          </a:p>
          <a:p>
            <a:pPr marL="8890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Осведомлённая: читает всё подряд без разбора и  очень много.</a:t>
            </a:r>
          </a:p>
          <a:p>
            <a:pPr marL="8890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Отдых?! Где?! Когда?!...</a:t>
            </a:r>
          </a:p>
          <a:p>
            <a:pPr marL="8890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Главное куда-нибудь уехать! Музыка, танцы…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890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Всё, что не делается – всё к лучшему!</a:t>
            </a:r>
          </a:p>
          <a:p>
            <a:endParaRPr lang="ru-RU" dirty="0"/>
          </a:p>
        </p:txBody>
      </p:sp>
      <p:pic>
        <p:nvPicPr>
          <p:cNvPr id="18" name="Рисунок 17" descr="dancflow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22800" flipH="1">
            <a:off x="2737529" y="1253393"/>
            <a:ext cx="927890" cy="205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857232"/>
            <a:ext cx="4038600" cy="41438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9124" y="214291"/>
            <a:ext cx="4257676" cy="478634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Franklin Gothic Heavy" pitchFamily="34" charset="0"/>
              </a:rPr>
              <a:t>Татьяна Серг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еевна       </a:t>
            </a:r>
            <a:r>
              <a:rPr lang="ru-RU" dirty="0" smtClean="0"/>
              <a:t>по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стечению обстоятельств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Heavy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 лет назад связала свою жизнь со школой.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Считает, что желающий учиться – идеальный ученик.</a:t>
            </a:r>
          </a:p>
          <a:p>
            <a:pPr marL="0" indent="0" algn="r">
              <a:buNone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Жизненный девиз: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Вся жизнь борьба: до обеда с голодом, после обеда со сном.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Любит читать их романы</a:t>
            </a:r>
          </a:p>
          <a:p>
            <a:endParaRPr lang="ru-RU" dirty="0"/>
          </a:p>
        </p:txBody>
      </p:sp>
      <p:pic>
        <p:nvPicPr>
          <p:cNvPr id="12" name="Рисунок 11" descr="04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7290" y="3710607"/>
            <a:ext cx="2071702" cy="3147393"/>
          </a:xfrm>
          <a:prstGeom prst="rect">
            <a:avLst/>
          </a:prstGeom>
        </p:spPr>
      </p:pic>
      <p:pic>
        <p:nvPicPr>
          <p:cNvPr id="10" name="Содержимое 4" descr="1233906822_Akun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4572008"/>
            <a:ext cx="1458497" cy="2054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Рисунок 10" descr="0af5498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58016" y="4572008"/>
            <a:ext cx="1571636" cy="20499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214422"/>
            <a:ext cx="6117507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4004756" cy="4525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664371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 лет по необходимости преподаёт в школе </a:t>
            </a:r>
            <a:r>
              <a:rPr lang="ru-RU" sz="2800" b="1" dirty="0" smtClean="0">
                <a:solidFill>
                  <a:srgbClr val="0070C0"/>
                </a:solidFill>
              </a:rPr>
              <a:t>Людмила Васильевна.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школе будущего проведёт  ликбез – для всех, образование- для тех, кто хочет учиться сам.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Развлечениям предпочитает общение с друзьями, слушает «негритянский джаз» и Моцарта.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Любимые писатели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Тургенев И.С. Диккенс Чарльз 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Бороться и искать, найти и не сдаваться!</a:t>
            </a:r>
          </a:p>
          <a:p>
            <a:endParaRPr lang="ru-RU" dirty="0"/>
          </a:p>
        </p:txBody>
      </p:sp>
      <p:pic>
        <p:nvPicPr>
          <p:cNvPr id="10" name="Рисунок 9" descr="08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464993"/>
            <a:ext cx="4214842" cy="339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411852"/>
            <a:ext cx="4400552" cy="5840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smtClean="0">
                <a:solidFill>
                  <a:srgbClr val="002060"/>
                </a:solidFill>
              </a:rPr>
              <a:t>Соловьёв Олег </a:t>
            </a:r>
            <a:r>
              <a:rPr lang="ru-RU" sz="2800" b="1" dirty="0" smtClean="0">
                <a:solidFill>
                  <a:srgbClr val="002060"/>
                </a:solidFill>
              </a:rPr>
              <a:t>Николаевич                  </a:t>
            </a:r>
            <a:r>
              <a:rPr lang="ru-RU" b="1" dirty="0" smtClean="0">
                <a:solidFill>
                  <a:srgbClr val="FF0000"/>
                </a:solidFill>
              </a:rPr>
              <a:t>не откладывает на завтра то, что можно сделать послезавтра. </a:t>
            </a:r>
          </a:p>
          <a:p>
            <a:pPr marL="0" indent="0">
              <a:buNone/>
            </a:pPr>
            <a:r>
              <a:rPr lang="ru-RU" dirty="0" smtClean="0"/>
              <a:t>Слушает качественную музыку, строит домик в деревне, мечтая  о даче на </a:t>
            </a:r>
            <a:r>
              <a:rPr lang="ru-RU" dirty="0" err="1" smtClean="0"/>
              <a:t>Канарах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Развлечениям предпочитает выступления политиков . </a:t>
            </a:r>
          </a:p>
          <a:p>
            <a:pPr marL="0" indent="0">
              <a:buNone/>
            </a:pPr>
            <a:r>
              <a:rPr lang="ru-RU" dirty="0" smtClean="0"/>
              <a:t>Строго соблюдает библейскую заповедь: «Не сотвори себе кумира.»</a:t>
            </a:r>
          </a:p>
          <a:p>
            <a:pPr marL="0" indent="0">
              <a:buNone/>
            </a:pPr>
            <a:r>
              <a:rPr lang="ru-RU" dirty="0" smtClean="0"/>
              <a:t>За 5 лет так и не понял, почему стал учителем.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57166"/>
            <a:ext cx="33551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 descr="Картинка 3 из 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3655004"/>
            <a:ext cx="2429614" cy="293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85728"/>
            <a:ext cx="3714776" cy="56658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4289"/>
            <a:ext cx="4038600" cy="36433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Спортивная, весёлая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Ольга Юрьевна</a:t>
            </a:r>
          </a:p>
          <a:p>
            <a:pPr marL="0" indent="0">
              <a:buNone/>
            </a:pPr>
            <a:r>
              <a:rPr lang="ru-RU" dirty="0" smtClean="0"/>
              <a:t>захотела и стала учителем.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«Всё, что не делается, к лучшему.»</a:t>
            </a:r>
          </a:p>
          <a:p>
            <a:pPr marL="0" indent="0">
              <a:buNone/>
            </a:pPr>
            <a:r>
              <a:rPr lang="ru-RU" dirty="0" smtClean="0"/>
              <a:t>Отпуск проводит в Абхазии в компании :</a:t>
            </a:r>
          </a:p>
          <a:p>
            <a:endParaRPr lang="ru-RU" dirty="0"/>
          </a:p>
        </p:txBody>
      </p:sp>
      <p:pic>
        <p:nvPicPr>
          <p:cNvPr id="10" name="Содержимое 4" descr="b_4924Morgunov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214818"/>
            <a:ext cx="1357086" cy="16994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Рисунок 11" descr="a6c8fcd13e33f0579e3db874bda_pre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29520" y="4143380"/>
            <a:ext cx="1385702" cy="17145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Рисунок 12" descr="08225888c730c96300a010fa0638a85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15074" y="4214818"/>
            <a:ext cx="1143008" cy="17145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4" name="Содержимое 4" descr="flover_0011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428868"/>
            <a:ext cx="4664223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ru-RU" b="1" dirty="0" smtClean="0">
                <a:solidFill>
                  <a:srgbClr val="AD0795"/>
                </a:solidFill>
              </a:rPr>
              <a:t>Владимир Михайлович</a:t>
            </a:r>
          </a:p>
          <a:p>
            <a:pPr marL="95250" indent="0">
              <a:buNone/>
            </a:pPr>
            <a:r>
              <a:rPr lang="ru-RU" dirty="0" smtClean="0"/>
              <a:t>11 лет передаёт свой опыт и знания детям.</a:t>
            </a:r>
          </a:p>
          <a:p>
            <a:pPr marL="95250" indent="0">
              <a:buNone/>
            </a:pPr>
            <a:r>
              <a:rPr lang="ru-RU" dirty="0" smtClean="0"/>
              <a:t>Мечтает о современной школе будущего с честными  и добрыми учениками.</a:t>
            </a:r>
          </a:p>
          <a:p>
            <a:pPr marL="95250" indent="0">
              <a:buNone/>
            </a:pPr>
            <a:r>
              <a:rPr lang="ru-RU" dirty="0" smtClean="0"/>
              <a:t>Обожает рыбалку и охоту, классическую и современную музыку.</a:t>
            </a:r>
          </a:p>
          <a:p>
            <a:pPr marL="95250" indent="0" algn="r">
              <a:buNone/>
            </a:pPr>
            <a:r>
              <a:rPr lang="ru-RU" u="sng" dirty="0" smtClean="0"/>
              <a:t>Жизненный девиз:</a:t>
            </a:r>
          </a:p>
          <a:p>
            <a:pPr marL="95250" indent="0">
              <a:buNone/>
            </a:pPr>
            <a:r>
              <a:rPr lang="ru-RU" sz="2800" b="1" dirty="0" smtClean="0">
                <a:solidFill>
                  <a:srgbClr val="AD0795"/>
                </a:solidFill>
              </a:rPr>
              <a:t>Не унывать, не пасовать!! </a:t>
            </a:r>
            <a:endParaRPr lang="ru-RU" sz="2800" b="1" dirty="0">
              <a:solidFill>
                <a:srgbClr val="AD0795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6167" y="285728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46140079_cvetuy_animaciya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000372"/>
            <a:ext cx="36861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-357214"/>
            <a:ext cx="10188218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AD0795"/>
                </a:solidFill>
              </a:rPr>
              <a:t>Руфина</a:t>
            </a:r>
            <a:r>
              <a:rPr lang="ru-RU" dirty="0" smtClean="0">
                <a:solidFill>
                  <a:srgbClr val="AD0795"/>
                </a:solidFill>
              </a:rPr>
              <a:t> Николаевна</a:t>
            </a:r>
            <a:endParaRPr lang="ru-RU" dirty="0">
              <a:solidFill>
                <a:srgbClr val="AD0795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214290"/>
            <a:ext cx="3857652" cy="5786478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ru-RU" dirty="0" smtClean="0"/>
              <a:t>37 лет назад получила предложение, от которого она не смогла отказаться, с тех пор ведёт всех за собой.  </a:t>
            </a:r>
          </a:p>
          <a:p>
            <a:pPr marL="0" indent="0">
              <a:buNone/>
            </a:pPr>
            <a:r>
              <a:rPr lang="ru-RU" dirty="0" smtClean="0"/>
              <a:t>Мечтает , что в школе будущего у детей будет желание учиться. </a:t>
            </a:r>
          </a:p>
          <a:p>
            <a:pPr marL="0" indent="0" algn="r">
              <a:buNone/>
            </a:pPr>
            <a:r>
              <a:rPr lang="ru-RU" sz="2200" u="sng" dirty="0" smtClean="0"/>
              <a:t>Образ идеального ученика</a:t>
            </a:r>
            <a:r>
              <a:rPr lang="ru-RU" sz="1800" u="sng" dirty="0" smtClean="0"/>
              <a:t>: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AD0795"/>
                </a:solidFill>
              </a:rPr>
              <a:t>Чтоб уроки учил, чтоб не врал и не курил,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AD0795"/>
                </a:solidFill>
              </a:rPr>
              <a:t>И  к тому же, что бы он и красив был, и умён!</a:t>
            </a:r>
          </a:p>
          <a:p>
            <a:pPr marL="0" indent="0">
              <a:buNone/>
            </a:pPr>
            <a:r>
              <a:rPr lang="ru-RU" dirty="0" smtClean="0"/>
              <a:t>Обычно летом отдыхает, работая в детском лагере.</a:t>
            </a:r>
          </a:p>
          <a:p>
            <a:pPr marL="0" indent="0">
              <a:buNone/>
            </a:pPr>
            <a:r>
              <a:rPr lang="ru-RU" dirty="0" smtClean="0"/>
              <a:t>А когда грустно и скучно, и некому руку подать, она поёт и на душе становится  легче.</a:t>
            </a:r>
          </a:p>
          <a:p>
            <a:pPr marL="0" indent="0">
              <a:buNone/>
            </a:pPr>
            <a:r>
              <a:rPr lang="ru-RU" dirty="0" smtClean="0"/>
              <a:t>Оптимист по натуре, считает, что 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9092" y="5857892"/>
            <a:ext cx="4714908" cy="7969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6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AD0795"/>
                </a:solidFill>
              </a:rPr>
              <a:t>САМОЕ ЛУЧШЕЕ ЕЩЁ ВПЕРЕДИ !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AD0795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71546"/>
            <a:ext cx="3214700" cy="42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0_1bb07_e9d72a19_L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14753"/>
            <a:ext cx="3407881" cy="1928826"/>
          </a:xfrm>
          <a:prstGeom prst="rect">
            <a:avLst/>
          </a:prstGeom>
        </p:spPr>
      </p:pic>
      <p:pic>
        <p:nvPicPr>
          <p:cNvPr id="27" name="Рисунок 26" descr="0_1bb07_e9d72a19_L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86190"/>
            <a:ext cx="3407881" cy="1928826"/>
          </a:xfrm>
          <a:prstGeom prst="rect">
            <a:avLst/>
          </a:prstGeom>
        </p:spPr>
      </p:pic>
      <p:pic>
        <p:nvPicPr>
          <p:cNvPr id="29" name="Рисунок 28" descr="0_1bb07_e9d72a19_L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643042" y="3857628"/>
            <a:ext cx="3164415" cy="1928826"/>
          </a:xfrm>
          <a:prstGeom prst="rect">
            <a:avLst/>
          </a:prstGeom>
        </p:spPr>
      </p:pic>
      <p:pic>
        <p:nvPicPr>
          <p:cNvPr id="28" name="Рисунок 27" descr="0_1bb07_e9d72a19_L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71604" y="4500570"/>
            <a:ext cx="340788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357298"/>
            <a:ext cx="4038600" cy="39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8" descr="e98310392558590de0f5b87b7a6e9736.gif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19410320">
            <a:off x="-192443" y="3609415"/>
            <a:ext cx="2723951" cy="3507253"/>
          </a:xfrm>
        </p:spPr>
      </p:pic>
      <p:pic>
        <p:nvPicPr>
          <p:cNvPr id="10" name="Содержимое 8" descr="e98310392558590de0f5b87b7a6e973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2276149" flipH="1">
            <a:off x="-326306" y="-143120"/>
            <a:ext cx="2901960" cy="387000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00298" y="0"/>
            <a:ext cx="6000792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85EE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Валентина Петровна</a:t>
            </a:r>
            <a:endParaRPr lang="ru-RU" sz="4400" b="1" dirty="0">
              <a:ln w="11430"/>
              <a:solidFill>
                <a:srgbClr val="F85EE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785794"/>
            <a:ext cx="4071934" cy="517064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200" dirty="0" smtClean="0"/>
              <a:t>Не представляла себя в другой профессии. </a:t>
            </a:r>
          </a:p>
          <a:p>
            <a:r>
              <a:rPr lang="ru-RU" sz="2200" dirty="0" smtClean="0"/>
              <a:t>Преподаёт в школе 33 года.</a:t>
            </a:r>
          </a:p>
          <a:p>
            <a:r>
              <a:rPr lang="ru-RU" sz="2200" dirty="0" smtClean="0"/>
              <a:t>Считает, что идеальный ученик – желающий учиться. Такого  ученика всегда интересно учить.</a:t>
            </a:r>
          </a:p>
          <a:p>
            <a:r>
              <a:rPr lang="ru-RU" sz="2200" dirty="0" smtClean="0"/>
              <a:t>Во время отпуска старается уехать из города. Любит свою дачу  и с удовольствием занимается цветами. </a:t>
            </a:r>
          </a:p>
          <a:p>
            <a:r>
              <a:rPr lang="ru-RU" sz="2200" dirty="0" smtClean="0"/>
              <a:t>Предпочитает классическую музыку, но с удовольствием слушает и эстрадную своего поколения.</a:t>
            </a:r>
            <a:endParaRPr lang="ru-RU" sz="2200" u="sng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2786050" y="6088559"/>
            <a:ext cx="535785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AD0795"/>
                </a:solidFill>
              </a:rPr>
              <a:t>Только вперёд!</a:t>
            </a:r>
            <a:endParaRPr lang="ru-RU" sz="4400" b="1" dirty="0">
              <a:solidFill>
                <a:srgbClr val="AD0795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5857892"/>
            <a:ext cx="3786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u="sng" dirty="0" smtClean="0">
                <a:solidFill>
                  <a:prstClr val="black"/>
                </a:solidFill>
              </a:rPr>
              <a:t>Жизненный девиз: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543956" cy="128588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Учитель!!! </a:t>
            </a:r>
            <a:endParaRPr lang="ru-RU" sz="8800" dirty="0"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43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Сколько надо любви и огня?</a:t>
            </a:r>
          </a:p>
          <a:p>
            <a:pPr>
              <a:buNone/>
            </a:pPr>
            <a:r>
              <a:rPr lang="ru-RU" sz="4400" dirty="0" smtClean="0"/>
              <a:t>Чтобы слушали, чтобы верили,</a:t>
            </a:r>
          </a:p>
          <a:p>
            <a:pPr>
              <a:buNone/>
            </a:pPr>
            <a:r>
              <a:rPr lang="ru-RU" sz="4400" dirty="0" smtClean="0"/>
              <a:t>Чтобы  помнили люди тебя…</a:t>
            </a:r>
            <a:endParaRPr lang="ru-RU" sz="4400" dirty="0"/>
          </a:p>
        </p:txBody>
      </p:sp>
      <p:pic>
        <p:nvPicPr>
          <p:cNvPr id="4" name="Рисунок 3" descr="50c732c56cfc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85784" y="4714884"/>
            <a:ext cx="9715568" cy="17664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imnasium12.ucoz.ru/pozdravlenia/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76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28723" y="0"/>
            <a:ext cx="10287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8266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Дорогие учителя!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990033"/>
                </a:solidFill>
                <a:latin typeface="Georgia" pitchFamily="18" charset="0"/>
              </a:rPr>
              <a:t>Нет в  мире должности прекрасней,</a:t>
            </a:r>
          </a:p>
          <a:p>
            <a:pPr>
              <a:buNone/>
            </a:pPr>
            <a:r>
              <a:rPr lang="ru-RU" sz="3200" dirty="0" smtClean="0">
                <a:solidFill>
                  <a:srgbClr val="990033"/>
                </a:solidFill>
                <a:latin typeface="Georgia" pitchFamily="18" charset="0"/>
              </a:rPr>
              <a:t>Труда отважней и милей …</a:t>
            </a:r>
          </a:p>
          <a:p>
            <a:pPr>
              <a:buNone/>
            </a:pPr>
            <a:r>
              <a:rPr lang="ru-RU" sz="3200" dirty="0" smtClean="0">
                <a:solidFill>
                  <a:srgbClr val="990033"/>
                </a:solidFill>
                <a:latin typeface="Georgia" pitchFamily="18" charset="0"/>
              </a:rPr>
              <a:t>Сияет синь. Сегодня праздник </a:t>
            </a:r>
          </a:p>
          <a:p>
            <a:pPr>
              <a:buNone/>
            </a:pPr>
            <a:r>
              <a:rPr lang="ru-RU" sz="3200" dirty="0" smtClean="0">
                <a:solidFill>
                  <a:srgbClr val="990033"/>
                </a:solidFill>
                <a:latin typeface="Georgia" pitchFamily="18" charset="0"/>
              </a:rPr>
              <a:t>Всех наших дорогих, учителей!</a:t>
            </a:r>
            <a:endParaRPr lang="ru-RU" sz="3200" dirty="0">
              <a:solidFill>
                <a:srgbClr val="990033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4143380"/>
            <a:ext cx="7000924" cy="24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878dee91d3c5.gif"/>
          <p:cNvPicPr>
            <a:picLocks noGrp="1"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303823"/>
            <a:ext cx="8134707" cy="8161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4" y="5000636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chaplin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4786322"/>
            <a:ext cx="1428760" cy="1803633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57166"/>
            <a:ext cx="385925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285728"/>
            <a:ext cx="4714908" cy="657227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ru-RU" b="1" dirty="0" smtClean="0">
                <a:solidFill>
                  <a:srgbClr val="00B050"/>
                </a:solidFill>
              </a:rPr>
              <a:t>Людмиле Николаевне 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ru-RU" b="1" dirty="0" smtClean="0">
                <a:solidFill>
                  <a:srgbClr val="00B050"/>
                </a:solidFill>
              </a:rPr>
              <a:t>   </a:t>
            </a:r>
            <a:r>
              <a:rPr lang="en-US" b="1" dirty="0" smtClean="0">
                <a:solidFill>
                  <a:srgbClr val="00B050"/>
                </a:solidFill>
              </a:rPr>
              <a:t>       </a:t>
            </a:r>
            <a:r>
              <a:rPr lang="ru-RU" dirty="0" smtClean="0"/>
              <a:t>43 года нравится работать с детьми.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dirty="0" smtClean="0"/>
              <a:t>Для неё идеальный ученик – думающий и читающий. А школа будущего – прекрасная, где созданы все условия для  детей и учителей.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dirty="0" smtClean="0"/>
              <a:t>Книги–главное  развлечение.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Любимые актёры: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46790693_1248655983_01_31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6512" y="4786322"/>
            <a:ext cx="2464478" cy="1805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6000768"/>
            <a:ext cx="578647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 верь, не бойся,   не проси 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2" name="Рисунок 21" descr="c67c366f459f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3571876"/>
            <a:ext cx="39052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bb07_e9d72a19_L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099159" y="3429000"/>
            <a:ext cx="5044841" cy="3032471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85728"/>
            <a:ext cx="37176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0_1bb07_e9d72a19_L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00439"/>
            <a:ext cx="5072066" cy="290953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285728"/>
            <a:ext cx="4857752" cy="6572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b="1" dirty="0" smtClean="0">
                <a:solidFill>
                  <a:srgbClr val="AD0795"/>
                </a:solidFill>
              </a:rPr>
              <a:t>Надежда Сергеевна                </a:t>
            </a:r>
          </a:p>
          <a:p>
            <a:pPr marL="0" indent="0">
              <a:buNone/>
            </a:pPr>
            <a:r>
              <a:rPr lang="ru-RU" sz="2800" dirty="0" smtClean="0"/>
              <a:t>стала педагогом 15 лет назад потому, что любит детей.</a:t>
            </a:r>
          </a:p>
          <a:p>
            <a:pPr marL="0" indent="0">
              <a:buNone/>
            </a:pPr>
            <a:r>
              <a:rPr lang="ru-RU" sz="2800" dirty="0" smtClean="0"/>
              <a:t>Она мечтает о такой школе, где главным будет принцип гуманизма, уважения к личности ученика и, конечно, учителя.</a:t>
            </a:r>
          </a:p>
          <a:p>
            <a:pPr marL="0" indent="0">
              <a:buNone/>
            </a:pPr>
            <a:r>
              <a:rPr lang="ru-RU" sz="2800" dirty="0" smtClean="0"/>
              <a:t>Утверждает, что идеальных учеников не бывает, старается увидеть даже в самом непослушном ученике какие-то хорошие качества.</a:t>
            </a:r>
          </a:p>
          <a:p>
            <a:pPr marL="0" indent="0">
              <a:buNone/>
            </a:pPr>
            <a:r>
              <a:rPr lang="ru-RU" sz="2800" dirty="0" smtClean="0"/>
              <a:t>Отпуск проводит лёжа на диване с книгой в руках.</a:t>
            </a:r>
          </a:p>
          <a:p>
            <a:pPr marL="0" indent="0">
              <a:buNone/>
            </a:pPr>
            <a:r>
              <a:rPr lang="ru-RU" sz="2800" dirty="0" smtClean="0"/>
              <a:t>Любит потанцевать, вкусно покушать прогулки в хорошей компании.</a:t>
            </a:r>
          </a:p>
          <a:p>
            <a:pPr marL="0" indent="0">
              <a:buNone/>
            </a:pPr>
            <a:r>
              <a:rPr lang="ru-RU" sz="2800" dirty="0" smtClean="0"/>
              <a:t>Слушает духовную музыку, классику, рок, в том числе тяжёлый.</a:t>
            </a:r>
          </a:p>
          <a:p>
            <a:pPr marL="0" indent="0">
              <a:buNone/>
            </a:pPr>
            <a:r>
              <a:rPr lang="ru-RU" sz="2800" dirty="0" smtClean="0"/>
              <a:t>Любимый актёр Олег Янковский.</a:t>
            </a:r>
          </a:p>
          <a:p>
            <a:pPr marL="0" indent="0">
              <a:buNone/>
            </a:pPr>
            <a:r>
              <a:rPr lang="ru-RU" sz="2800" dirty="0" smtClean="0"/>
              <a:t>Читает А.С. Пушкина, любит И.А.Бунина, И.С Тургенева.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58760"/>
            <a:ext cx="3714776" cy="45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285728"/>
            <a:ext cx="3714744" cy="4857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95250" indent="0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Татьяна Ивановна                  </a:t>
            </a:r>
            <a:r>
              <a:rPr lang="ru-RU" dirty="0" smtClean="0"/>
              <a:t>стала учителем 5 лет назад, чтобы сеять в мире разумное, доброе, вечное.</a:t>
            </a:r>
          </a:p>
          <a:p>
            <a:pPr marL="95250" indent="0">
              <a:buNone/>
            </a:pPr>
            <a:r>
              <a:rPr lang="ru-RU" dirty="0" smtClean="0"/>
              <a:t>Считает, что школа будущего должна воспитать настоящего гражданина своей страны, желающего и умеющего поддерживать  в диалог с учителем. </a:t>
            </a:r>
          </a:p>
          <a:p>
            <a:pPr marL="95250" indent="0">
              <a:buNone/>
            </a:pPr>
            <a:r>
              <a:rPr lang="ru-RU" dirty="0" smtClean="0"/>
              <a:t>Последний отпуск провела в </a:t>
            </a:r>
            <a:r>
              <a:rPr lang="ru-RU" dirty="0" err="1" smtClean="0"/>
              <a:t>Приэльбрусье</a:t>
            </a:r>
            <a:r>
              <a:rPr lang="ru-RU" dirty="0" smtClean="0"/>
              <a:t>.</a:t>
            </a:r>
          </a:p>
          <a:p>
            <a:pPr marL="95250" indent="0">
              <a:buNone/>
            </a:pPr>
            <a:r>
              <a:rPr lang="ru-RU" dirty="0" smtClean="0"/>
              <a:t> Слушает инструментальную и классическую музыку. </a:t>
            </a:r>
          </a:p>
          <a:p>
            <a:pPr marL="95250" indent="0">
              <a:buNone/>
            </a:pPr>
            <a:r>
              <a:rPr lang="ru-RU" u="sng" dirty="0" smtClean="0"/>
              <a:t>Любимый актёр:</a:t>
            </a:r>
            <a:endParaRPr lang="ru-RU" u="sng" dirty="0"/>
          </a:p>
        </p:txBody>
      </p:sp>
      <p:pic>
        <p:nvPicPr>
          <p:cNvPr id="6" name="Рисунок 5" descr="121257707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00958" y="4786322"/>
            <a:ext cx="1190622" cy="17264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1" name="Рисунок 20" descr="Рисунок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500098" y="2928934"/>
            <a:ext cx="6500858" cy="586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30" y="285728"/>
            <a:ext cx="4643470" cy="6286544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95250" indent="0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Людмила Павловна              </a:t>
            </a:r>
            <a:r>
              <a:rPr lang="ru-RU" dirty="0" smtClean="0"/>
              <a:t>стала учителем, потому что была влюблена в английский язык.</a:t>
            </a:r>
          </a:p>
          <a:p>
            <a:pPr marL="95250" indent="0">
              <a:buNone/>
            </a:pPr>
            <a:r>
              <a:rPr lang="ru-RU" dirty="0" smtClean="0"/>
              <a:t>23 года она успешно его преподаёт.</a:t>
            </a:r>
          </a:p>
          <a:p>
            <a:pPr marL="95250" indent="0">
              <a:buNone/>
            </a:pPr>
            <a:r>
              <a:rPr lang="ru-RU" dirty="0" smtClean="0"/>
              <a:t>В школе будущего должны быть компьютеры и учителя-операторы и идеальный ученик, слушающий внимательно учителя.</a:t>
            </a:r>
          </a:p>
          <a:p>
            <a:pPr marL="95250" indent="0">
              <a:buNone/>
            </a:pPr>
            <a:r>
              <a:rPr lang="ru-RU" dirty="0" smtClean="0"/>
              <a:t>Отпуск проводит дома и в других городах.  </a:t>
            </a:r>
          </a:p>
          <a:p>
            <a:pPr marL="95250" indent="0">
              <a:buNone/>
            </a:pPr>
            <a:r>
              <a:rPr lang="ru-RU" dirty="0" smtClean="0"/>
              <a:t>Ей нравится кино, театр, прогулки по городу,  популярная музыка и классика.</a:t>
            </a:r>
          </a:p>
        </p:txBody>
      </p:sp>
      <p:pic>
        <p:nvPicPr>
          <p:cNvPr id="6" name="Содержимое 5" descr="IMG_309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85728"/>
            <a:ext cx="4286280" cy="32147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c67c366f459f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643182"/>
            <a:ext cx="4727846" cy="292895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357826"/>
            <a:ext cx="59293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600" u="sng" dirty="0" smtClean="0">
                <a:solidFill>
                  <a:prstClr val="black"/>
                </a:solidFill>
              </a:rPr>
              <a:t>Жизненный девиз: </a:t>
            </a:r>
          </a:p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4000" b="1" dirty="0" smtClean="0">
                <a:solidFill>
                  <a:srgbClr val="FF0000"/>
                </a:solidFill>
              </a:rPr>
              <a:t>«Я смогу преодолеть!»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428736"/>
            <a:ext cx="3160721" cy="388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7584502_6011399_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5429264"/>
            <a:ext cx="6072230" cy="1200933"/>
          </a:xfrm>
          <a:prstGeom prst="rect">
            <a:avLst/>
          </a:prstGeom>
        </p:spPr>
      </p:pic>
      <p:pic>
        <p:nvPicPr>
          <p:cNvPr id="9" name="Рисунок 8" descr="0_14dd7_581d2f29_L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1071546"/>
            <a:ext cx="2676525" cy="2771775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57696" y="0"/>
            <a:ext cx="4686304" cy="5840435"/>
          </a:xfrm>
        </p:spPr>
        <p:txBody>
          <a:bodyPr>
            <a:normAutofit lnSpcReduction="10000"/>
          </a:bodyPr>
          <a:lstStyle/>
          <a:p>
            <a:pPr marL="9525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Жанна Николаевна   </a:t>
            </a:r>
            <a:r>
              <a:rPr lang="ru-RU" dirty="0" smtClean="0"/>
              <a:t> работает учителем 22 года.</a:t>
            </a:r>
          </a:p>
          <a:p>
            <a:pPr marL="95250" indent="0">
              <a:buNone/>
            </a:pPr>
            <a:r>
              <a:rPr lang="ru-RU" dirty="0" smtClean="0"/>
              <a:t>Ей хочется постоянно находится в тонусе, а тонус - это дети.</a:t>
            </a:r>
          </a:p>
          <a:p>
            <a:pPr marL="95250" indent="0">
              <a:buNone/>
            </a:pPr>
            <a:r>
              <a:rPr lang="ru-RU" dirty="0" smtClean="0"/>
              <a:t>   Школа будущего – это место, куда хочется идти с удовольствием, а там… идеальный ученик -хороший слушатель и интересный собеседник.</a:t>
            </a:r>
          </a:p>
          <a:p>
            <a:pPr marL="95250" indent="0">
              <a:buNone/>
            </a:pPr>
            <a:r>
              <a:rPr lang="ru-RU" dirty="0" smtClean="0"/>
              <a:t>Предпочитает посиделки в кругу друзей, фитнесс, бассейн. Слушает шансон, </a:t>
            </a:r>
            <a:r>
              <a:rPr lang="ru-RU" dirty="0" err="1" smtClean="0"/>
              <a:t>бардовскую</a:t>
            </a:r>
            <a:r>
              <a:rPr lang="ru-RU" dirty="0" smtClean="0"/>
              <a:t> песню.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8572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3000" b="1" dirty="0" smtClean="0">
                <a:solidFill>
                  <a:srgbClr val="F00ACF"/>
                </a:solidFill>
              </a:rPr>
              <a:t>«Хороших людей больше, чем плохих!»</a:t>
            </a:r>
            <a:endParaRPr lang="ru-RU" sz="3000" b="1" dirty="0">
              <a:solidFill>
                <a:srgbClr val="F00AC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85728"/>
            <a:ext cx="3470549" cy="450059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285728"/>
            <a:ext cx="4857784" cy="514353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990033"/>
                </a:solidFill>
              </a:rPr>
              <a:t>Лариса Николаевна        </a:t>
            </a:r>
            <a:endParaRPr lang="ru-RU" sz="2000" b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стала учителем по призванию 20 лет назад.  Считает, что идеальный ученик тот,  который хочет учиться.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девизом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ru-RU" sz="3600" b="1" dirty="0" smtClean="0">
                <a:solidFill>
                  <a:srgbClr val="990033"/>
                </a:solidFill>
              </a:rPr>
              <a:t>«Бороться и искать, найти и не сдаваться!»</a:t>
            </a:r>
            <a:r>
              <a:rPr lang="en-US" sz="3600" b="1" dirty="0" smtClean="0">
                <a:solidFill>
                  <a:srgbClr val="990033"/>
                </a:solidFill>
              </a:rPr>
              <a:t>         </a:t>
            </a:r>
            <a:r>
              <a:rPr lang="ru-RU" sz="3600" b="1" dirty="0" smtClean="0">
                <a:solidFill>
                  <a:srgbClr val="990033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ей  по плечу экстремальные виды спорта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дайвинг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парашютный спорт, сафари, вождение автомобиля по скоростному шоссе, походы по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Вуоксе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байдарках).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Отпуск проводит, как правило, у Средиземного моря. Слушает тяжёлый рок и классику. </a:t>
            </a:r>
          </a:p>
          <a:p>
            <a:endParaRPr lang="ru-RU" dirty="0"/>
          </a:p>
        </p:txBody>
      </p:sp>
      <p:pic>
        <p:nvPicPr>
          <p:cNvPr id="5" name="Рисунок 4" descr="0214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4929198"/>
            <a:ext cx="1404947" cy="168593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Содержимое 4" descr="Hemingway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6512" y="4929198"/>
            <a:ext cx="1266208" cy="16533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307cebbb9653074505317e6266c8871d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857628"/>
            <a:ext cx="4168455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4072</TotalTime>
  <Words>1207</Words>
  <Application>Microsoft Office PowerPoint</Application>
  <PresentationFormat>Экран (4:3)</PresentationFormat>
  <Paragraphs>137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ГОУ СОШ № 134 им. С. Дудко. </vt:lpstr>
      <vt:lpstr>Слайд 2</vt:lpstr>
      <vt:lpstr>Дорогие учителя!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Оттолкнуться и попытаться взлететь.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Руфина Николаевна</vt:lpstr>
      <vt:lpstr>Слайд 26</vt:lpstr>
      <vt:lpstr>Учитель!!! </vt:lpstr>
      <vt:lpstr>Слайд 28</vt:lpstr>
      <vt:lpstr>Слайд 29</vt:lpstr>
      <vt:lpstr>Слайд 30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Марина</cp:lastModifiedBy>
  <cp:revision>142</cp:revision>
  <dcterms:created xsi:type="dcterms:W3CDTF">2009-09-25T05:07:06Z</dcterms:created>
  <dcterms:modified xsi:type="dcterms:W3CDTF">2009-12-06T14:45:33Z</dcterms:modified>
</cp:coreProperties>
</file>